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1" r:id="rId1"/>
  </p:sldMasterIdLst>
  <p:notesMasterIdLst>
    <p:notesMasterId r:id="rId35"/>
  </p:notesMasterIdLst>
  <p:sldIdLst>
    <p:sldId id="256" r:id="rId2"/>
    <p:sldId id="362" r:id="rId3"/>
    <p:sldId id="364" r:id="rId4"/>
    <p:sldId id="368" r:id="rId5"/>
    <p:sldId id="363" r:id="rId6"/>
    <p:sldId id="365" r:id="rId7"/>
    <p:sldId id="366" r:id="rId8"/>
    <p:sldId id="369" r:id="rId9"/>
    <p:sldId id="371" r:id="rId10"/>
    <p:sldId id="367" r:id="rId11"/>
    <p:sldId id="372" r:id="rId12"/>
    <p:sldId id="383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56" r:id="rId24"/>
    <p:sldId id="387" r:id="rId25"/>
    <p:sldId id="384" r:id="rId26"/>
    <p:sldId id="385" r:id="rId27"/>
    <p:sldId id="386" r:id="rId28"/>
    <p:sldId id="388" r:id="rId29"/>
    <p:sldId id="339" r:id="rId30"/>
    <p:sldId id="390" r:id="rId31"/>
    <p:sldId id="392" r:id="rId32"/>
    <p:sldId id="393" r:id="rId33"/>
    <p:sldId id="3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362"/>
            <p14:sldId id="364"/>
            <p14:sldId id="368"/>
            <p14:sldId id="363"/>
            <p14:sldId id="365"/>
            <p14:sldId id="366"/>
            <p14:sldId id="369"/>
            <p14:sldId id="371"/>
            <p14:sldId id="367"/>
            <p14:sldId id="372"/>
            <p14:sldId id="383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56"/>
            <p14:sldId id="387"/>
            <p14:sldId id="384"/>
            <p14:sldId id="385"/>
            <p14:sldId id="386"/>
            <p14:sldId id="388"/>
            <p14:sldId id="339"/>
            <p14:sldId id="390"/>
            <p14:sldId id="392"/>
            <p14:sldId id="393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Sorin Stupariu" userId="9325f0a2-807e-4494-81c6-34e78a3af472" providerId="ADAL" clId="{8357912E-5E7B-41F1-B99C-93CBB372427B}"/>
    <pc:docChg chg="modSld">
      <pc:chgData name="Mihai Sorin Stupariu" userId="9325f0a2-807e-4494-81c6-34e78a3af472" providerId="ADAL" clId="{8357912E-5E7B-41F1-B99C-93CBB372427B}" dt="2024-03-17T18:46:42.125" v="1" actId="20577"/>
      <pc:docMkLst>
        <pc:docMk/>
      </pc:docMkLst>
      <pc:sldChg chg="modSp mod">
        <pc:chgData name="Mihai Sorin Stupariu" userId="9325f0a2-807e-4494-81c6-34e78a3af472" providerId="ADAL" clId="{8357912E-5E7B-41F1-B99C-93CBB372427B}" dt="2024-03-17T18:46:42.125" v="1" actId="20577"/>
        <pc:sldMkLst>
          <pc:docMk/>
          <pc:sldMk cId="3840909421" sldId="256"/>
        </pc:sldMkLst>
        <pc:spChg chg="mod">
          <ac:chgData name="Mihai Sorin Stupariu" userId="9325f0a2-807e-4494-81c6-34e78a3af472" providerId="ADAL" clId="{8357912E-5E7B-41F1-B99C-93CBB372427B}" dt="2024-03-17T18:46:42.125" v="1" actId="20577"/>
          <ac:spMkLst>
            <pc:docMk/>
            <pc:sldMk cId="3840909421" sldId="256"/>
            <ac:spMk id="3" creationId="{E9CB0EF9-0780-DB11-85D8-1EED3A2A3F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29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899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3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96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9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7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5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1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4/7/2025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hyperlink" Target="https://www.learnui.design/blog/mobile-desktop-website-font-size-guidelines.html" TargetMode="Externa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ull-to-refres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g"/><Relationship Id="rId7" Type="http://schemas.openxmlformats.org/officeDocument/2006/relationships/hyperlink" Target="https://www.nngroup.com/articles/match-system-real-world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ngroup.com/articles/flat-design/" TargetMode="External"/><Relationship Id="rId11" Type="http://schemas.openxmlformats.org/officeDocument/2006/relationships/image" Target="../media/image310.png"/><Relationship Id="rId5" Type="http://schemas.openxmlformats.org/officeDocument/2006/relationships/hyperlink" Target="https://www.zdnet.com/article/microsoft-design-language-the-newest-official-way-to-refer-to-metro/" TargetMode="External"/><Relationship Id="rId10" Type="http://schemas.openxmlformats.org/officeDocument/2006/relationships/slide" Target="slide14.xml"/><Relationship Id="rId4" Type="http://schemas.openxmlformats.org/officeDocument/2006/relationships/hyperlink" Target="https://www.interaction-design.org/literature/topics/flat-design" TargetMode="Externa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citeseerx.ist.psu.edu/document?repid=rep1&amp;type=pdf&amp;doi=3087289229146fc344560478aac366e4977749c0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jp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design.gs.com/foundation/interaction-states" TargetMode="External"/><Relationship Id="rId4" Type="http://schemas.openxmlformats.org/officeDocument/2006/relationships/hyperlink" Target="https://www.uxpin.com/studio/blog/button-states/" TargetMode="Externa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w3schools.com/tags/att_input_type_number.a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www.justinmind.com/ui-design/drop-down-menu-u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uxdesign.cc/toasts-or-snack-bars-design-organic-system-notifications-1236f2883023" TargetMode="External"/><Relationship Id="rId4" Type="http://schemas.openxmlformats.org/officeDocument/2006/relationships/hyperlink" Target="https://www.computerlanguage.com/results.php?definition=ohnosecon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ngroup.com/articles/mobile-ux-study-guide/" TargetMode="External"/><Relationship Id="rId5" Type="http://schemas.openxmlformats.org/officeDocument/2006/relationships/hyperlink" Target="https://developer.android.com/design/ui/mobile" TargetMode="External"/><Relationship Id="rId4" Type="http://schemas.openxmlformats.org/officeDocument/2006/relationships/hyperlink" Target="https://developer.apple.com/design/human-interface-guidelin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en.wikipedia.org/wiki/HTTP_cooki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lawsofux.com/articles/2024/teslers-law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hamburger-menu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s://uxplanet.org/a-quick-guide-to-breadcrumb-navigation-why-do-breadcrumbs-matter-for-seo-fb7acb4134d4" TargetMode="External"/><Relationship Id="rId4" Type="http://schemas.openxmlformats.org/officeDocument/2006/relationships/hyperlink" Target="https://uxplanet.org/bottom-tab-bar-design-best-practices-ef3ee71de0fc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xmyths.com/post/931925744/myth-23-choices-should-always-be-limited-to-seve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yperlink" TargetMode="External"/><Relationship Id="rId3" Type="http://schemas.openxmlformats.org/officeDocument/2006/relationships/hyperlink" Target="https://www.nngroup.com/articles/guidelines-for-visualizing-links/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u.edu/class/webstudy/n4/old/N_Copying_a_Link.htm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www.nngroup.com/articles/better-link-labels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www.nngroup.com/articles/card-sorting-definition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nngroup.com/articles/personas-jobs-be-done/" TargetMode="External"/><Relationship Id="rId4" Type="http://schemas.openxmlformats.org/officeDocument/2006/relationships/hyperlink" Target="https://www.nngroup.com/articles/tree-testin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en.wikipedia.org/wiki/Typeface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uxdesign.cc/to-serif-or-not-to-serif-5446b8b54f4a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www.adobe.com/creativecloud/design/discover/serif-vs-sans-serif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ystemfontstack.com/" TargetMode="External"/><Relationship Id="rId5" Type="http://schemas.openxmlformats.org/officeDocument/2006/relationships/hyperlink" Target="https://en.wikipedia.org/wiki/Flash_of_unstyled_content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3.jpg"/><Relationship Id="rId7" Type="http://schemas.openxmlformats.org/officeDocument/2006/relationships/slide" Target="slide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hyperlink" Target="https://typescale.com/?size" TargetMode="Externa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listapart.com/articl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FBF38550-9B8A-A913-C85A-AE4C510AC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t="10886" b="6989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586A9-A95A-AFDB-0B74-27AC0D8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tipografice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BBE4-1818-A678-DF03-9D90CB7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4707" cy="3311189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Fontul implicit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Context: flexibilitate în accesarea site-urilor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Utilizatorii să poată scala / vizualiza conținutul conform necesităților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Alegerea fontului implicit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16px, 1.5h                                   cu spațiere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</a:t>
            </a: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73907-CBD1-732C-CCDC-DB0295EEF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174" y="3718990"/>
            <a:ext cx="2129761" cy="12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8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685800"/>
            <a:ext cx="6193423" cy="4688785"/>
          </a:xfrm>
        </p:spPr>
        <p:txBody>
          <a:bodyPr>
            <a:normAutofit/>
          </a:bodyPr>
          <a:lstStyle/>
          <a:p>
            <a:r>
              <a:rPr lang="ro-RO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prim principiu: nu inventați propriile elemente de control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există cu siguranță o componentă UI pentru scopul dorit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nu este necesar ca utilizatorii să învețe ceva nou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sigur, pot exista și excepții (e.g.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pull-to-refresh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33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685800"/>
            <a:ext cx="6193423" cy="4688785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Ce semnificație poate avea un buton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Pot fi utilizate punctele de suspensie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ellipsis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pentru a indica faptul că mai sunt pași de urmat pentru a finaliza acțiunea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B7F61-5B6A-73FC-7B20-FDEF145FF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817" y="1163106"/>
            <a:ext cx="2370521" cy="5217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B55B63-D0FC-6910-FF55-4615EDEAA8BB}"/>
              </a:ext>
            </a:extLst>
          </p:cNvPr>
          <p:cNvSpPr/>
          <p:nvPr/>
        </p:nvSpPr>
        <p:spPr>
          <a:xfrm>
            <a:off x="9805764" y="2089725"/>
            <a:ext cx="1222454" cy="3786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latin typeface="Arial Rounded MT Bold" panose="020F0704030504030204" pitchFamily="34" charset="0"/>
              </a:rPr>
              <a:t>Remove</a:t>
            </a:r>
            <a:endParaRPr lang="en-GB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78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01600"/>
            <a:ext cx="6193423" cy="6279196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Elementele interactive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 design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(v.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Design Language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–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argumente pro și contra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Să fie ușor de identificat – analogii cu lumea reală </a:t>
            </a: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Aplicarea principiilor de accesibilitate din situații reale/concrete în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UX-design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Nielsen: </a:t>
            </a:r>
            <a:r>
              <a:rPr lang="en-GB" cap="none" dirty="0">
                <a:solidFill>
                  <a:srgbClr val="F212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-GB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Match between the system and the real world”</a:t>
            </a:r>
            <a:endParaRPr lang="ro-RO" i="1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Principiile se aplică și altor elemente interactive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slidere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formulare, elemente de control de tip acordeon). Esența: elementele interactive să arate ca niște elemente interactive</a:t>
            </a: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6F244-34D0-1B9B-DB37-9AB37F23B4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217" y="2370211"/>
            <a:ext cx="3886742" cy="401058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783F37-9B5D-FBF7-C9A0-8912EDC96CEB}"/>
              </a:ext>
            </a:extLst>
          </p:cNvPr>
          <p:cNvSpPr/>
          <p:nvPr/>
        </p:nvSpPr>
        <p:spPr>
          <a:xfrm>
            <a:off x="5989977" y="1742975"/>
            <a:ext cx="1902691" cy="600363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dirty="0"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Adaugă în coș</a:t>
            </a:r>
            <a:endParaRPr lang="en-GB" sz="2000" dirty="0"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89635D-B13B-59C2-6F06-136D026B38AE}"/>
              </a:ext>
            </a:extLst>
          </p:cNvPr>
          <p:cNvSpPr/>
          <p:nvPr/>
        </p:nvSpPr>
        <p:spPr>
          <a:xfrm>
            <a:off x="8567302" y="1742974"/>
            <a:ext cx="1902691" cy="60036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3500000" scaled="1"/>
            <a:tileRect/>
          </a:gra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Adaugă în coș</a:t>
            </a:r>
            <a:endParaRPr lang="en-GB" sz="20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BD53C7B-014B-D8D5-8030-B94EBFC007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7146041"/>
                  </p:ext>
                </p:extLst>
              </p:nvPr>
            </p:nvGraphicFramePr>
            <p:xfrm>
              <a:off x="9037342" y="4976545"/>
              <a:ext cx="2103106" cy="1182997"/>
            </p:xfrm>
            <a:graphic>
              <a:graphicData uri="http://schemas.microsoft.com/office/powerpoint/2016/slidezoom">
                <pslz:sldZm>
                  <pslz:sldZmObj sldId="374" cId="2193839860">
                    <pslz:zmPr id="{D084DDBE-D575-4B83-9858-193487FB6CF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3106" cy="11829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BD53C7B-014B-D8D5-8030-B94EBFC007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7342" y="4976545"/>
                <a:ext cx="2103106" cy="11829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120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C32C21-4D23-7692-9FC7-67949CEDC044}"/>
              </a:ext>
            </a:extLst>
          </p:cNvPr>
          <p:cNvSpPr txBox="1"/>
          <p:nvPr/>
        </p:nvSpPr>
        <p:spPr>
          <a:xfrm>
            <a:off x="2602922" y="5816228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W. Grant, </a:t>
            </a:r>
            <a:r>
              <a:rPr lang="ro-RO" sz="18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</a:t>
            </a:r>
            <a:r>
              <a:rPr lang="ro-RO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F81AE-EC8E-211C-6646-F4080B8A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47" y="1360157"/>
            <a:ext cx="9733130" cy="4137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1B7519-92CB-5E0C-65CE-32630C92365D}"/>
              </a:ext>
            </a:extLst>
          </p:cNvPr>
          <p:cNvSpPr txBox="1"/>
          <p:nvPr/>
        </p:nvSpPr>
        <p:spPr>
          <a:xfrm>
            <a:off x="896458" y="739299"/>
            <a:ext cx="613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Comparați și comentați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83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01600"/>
            <a:ext cx="6193423" cy="6279196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butoane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Legea lui Fitts (1954)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time required to rapidly move to a target area is a function of the ratio between the distance to the target and the size of the target.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Dimensiune rezonabilă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sensible size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grupate după funcționalitate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În particular: pentru aplicațiile mobile butoanele să aibă dimensiuni rezonabile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Plasate la o distanță rezonabilă unele de celelalte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versus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7EFB-38C1-C570-E627-C6974F2E2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39" y="3592975"/>
            <a:ext cx="4333627" cy="15512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45AFE2-E19B-9F76-2BC2-D03B1705BF8A}"/>
              </a:ext>
            </a:extLst>
          </p:cNvPr>
          <p:cNvSpPr/>
          <p:nvPr/>
        </p:nvSpPr>
        <p:spPr>
          <a:xfrm>
            <a:off x="5994373" y="4105357"/>
            <a:ext cx="1902691" cy="6003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Salvează</a:t>
            </a:r>
            <a:endParaRPr lang="en-GB" sz="24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C79CD8-5901-5FBE-9D01-548BD74BB188}"/>
              </a:ext>
            </a:extLst>
          </p:cNvPr>
          <p:cNvSpPr/>
          <p:nvPr/>
        </p:nvSpPr>
        <p:spPr>
          <a:xfrm>
            <a:off x="9124386" y="4105356"/>
            <a:ext cx="1902691" cy="600363"/>
          </a:xfrm>
          <a:prstGeom prst="roundRect">
            <a:avLst/>
          </a:prstGeom>
          <a:gradFill>
            <a:gsLst>
              <a:gs pos="100000">
                <a:schemeClr val="bg1">
                  <a:lumMod val="65000"/>
                </a:schemeClr>
              </a:gs>
              <a:gs pos="72000">
                <a:schemeClr val="bg1">
                  <a:lumMod val="65000"/>
                </a:schemeClr>
              </a:gs>
              <a:gs pos="0">
                <a:schemeClr val="bg1">
                  <a:lumMod val="65000"/>
                </a:schemeClr>
              </a:gs>
            </a:gsLst>
            <a:path path="circle">
              <a:fillToRect l="100000" t="100000"/>
            </a:path>
          </a:gra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Anulează</a:t>
            </a:r>
            <a:endParaRPr lang="en-GB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E17EBB-771C-2946-DB77-C1E246FCD8CD}"/>
              </a:ext>
            </a:extLst>
          </p:cNvPr>
          <p:cNvSpPr/>
          <p:nvPr/>
        </p:nvSpPr>
        <p:spPr>
          <a:xfrm>
            <a:off x="6594737" y="5232586"/>
            <a:ext cx="1902691" cy="6003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Salvează</a:t>
            </a:r>
            <a:endParaRPr lang="en-GB" sz="24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5188733-FD26-840D-75CB-A861EF2AC1B9}"/>
              </a:ext>
            </a:extLst>
          </p:cNvPr>
          <p:cNvSpPr/>
          <p:nvPr/>
        </p:nvSpPr>
        <p:spPr>
          <a:xfrm>
            <a:off x="8567302" y="5232585"/>
            <a:ext cx="1902691" cy="600363"/>
          </a:xfrm>
          <a:prstGeom prst="roundRect">
            <a:avLst/>
          </a:prstGeom>
          <a:gradFill>
            <a:gsLst>
              <a:gs pos="100000">
                <a:schemeClr val="bg1">
                  <a:lumMod val="65000"/>
                </a:schemeClr>
              </a:gs>
              <a:gs pos="72000">
                <a:schemeClr val="bg1">
                  <a:lumMod val="65000"/>
                </a:schemeClr>
              </a:gs>
              <a:gs pos="0">
                <a:schemeClr val="bg1">
                  <a:lumMod val="65000"/>
                </a:schemeClr>
              </a:gs>
            </a:gsLst>
            <a:path path="circle">
              <a:fillToRect l="100000" t="100000"/>
            </a:path>
          </a:gra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Anulează</a:t>
            </a:r>
            <a:endParaRPr lang="en-GB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ExtraBold" panose="020F0502020204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79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570182"/>
            <a:ext cx="6193423" cy="4810614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butoane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pe întreaga suprafață a butonului, nu doar pe text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Pictograme adecvate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Respectate (pe cât posibil) convenții de amplasare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Stări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informații despre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interacțiuni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diferențiere rapidă, pe baza unor elemente vizuale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 utilizator (vizual, eventual audio ptr. mobil)</a:t>
            </a: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7EFB-38C1-C570-E627-C6974F2E2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666" y="4336577"/>
            <a:ext cx="2288082" cy="1551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B3B3B-90AA-F399-F053-12FCBD56C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17" y="2430285"/>
            <a:ext cx="1895961" cy="1551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349A4-0869-0DC2-CDD6-A9526BB3F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199" y="2570993"/>
            <a:ext cx="450623" cy="407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6BA56A-2217-2BC9-3D8F-F95D88F116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5118" y="4557514"/>
            <a:ext cx="2105407" cy="9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1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209675"/>
            <a:ext cx="6193423" cy="5171121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Căsuțe de căutare / formulare de completat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Ușurează activitatea utilizatorului</a:t>
            </a: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Pictogramă pentru căutare (convenția: se utilizează o lupă),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placeholder text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Preferabilă căutarea instantanee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Adaptare în cazul aplicațiilor mobile: focus pe căutare, tastatura devine accesibilă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căutarea instantanee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7EFB-38C1-C570-E627-C6974F2E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334" y="2506031"/>
            <a:ext cx="3863739" cy="3283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AC7D72-6E34-BE1D-9E21-E9FEFA0D3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839" y="1885732"/>
            <a:ext cx="2220779" cy="766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54FEC5-E951-4FDD-3645-6E6E1682B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618" y="2026597"/>
            <a:ext cx="2143424" cy="5776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2EFCF5-B52C-4329-FDBA-3DE51B6E3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3932" y="2082227"/>
            <a:ext cx="214342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209675"/>
            <a:ext cx="6193423" cy="5171121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Cursoare / glisoare /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Utile pentru reglarea volumului, a luminozității, pentru alegerea unei culori (aspecte calitative)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NU trebuie utilizate pentru alegerea unei valori numerice specifice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Dimensiunea: adecvată (mai ales în cazul aplicațiilor mobile)</a:t>
            </a:r>
          </a:p>
          <a:p>
            <a:pPr marL="457200" lvl="1" indent="0">
              <a:buNone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CCC55-1D71-4698-B98D-86CBDB041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217" y="4772151"/>
            <a:ext cx="719259" cy="1559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1E344-5FC2-DF10-5C73-87DA9A8D6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591" y="4797366"/>
            <a:ext cx="3384590" cy="916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891" y="1841862"/>
            <a:ext cx="2529737" cy="273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8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1209675"/>
            <a:ext cx="6193423" cy="5171121"/>
          </a:xfrm>
        </p:spPr>
        <p:txBody>
          <a:bodyPr>
            <a:normAutofit/>
          </a:bodyPr>
          <a:lstStyle/>
          <a:p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Numeric entry fields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indicarea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unui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ăr precis este preferabilă utilizarea unui element de control pentru input-uri numerice (</a:t>
            </a:r>
            <a:r>
              <a:rPr lang="ro-RO" i="1" cap="none" dirty="0">
                <a:solidFill>
                  <a:srgbClr val="F212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numeric entry field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acceptă doar răspunsuri numerice, adaptabilitate la diverse dispozitive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Formularele pot părea greoaie (multe detalii, prea lungi, dificil de completat)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asemenea, pot apărea răspunsuri nedorite (text, emoticoane)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900" y="4224440"/>
            <a:ext cx="4137281" cy="17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6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C53C8BF-9653-4474-9153-4FE835420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C08F021-28CE-479A-B96B-5252A9DDF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7" y="0"/>
            <a:ext cx="7107594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09507514-A010-4863-8E99-AB398376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361" y="0"/>
            <a:ext cx="675601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231"/>
            <a:ext cx="5778684" cy="2437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r"/>
            <a:r>
              <a:rPr lang="en-US" sz="7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PRINCIPII DE DESIGN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5C3BB-3CA4-4964-8FB4-7DA3FBB63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8" y="0"/>
            <a:ext cx="6720840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41F53E-EAF1-4AF0-9386-A74DFBA20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08" y="5762147"/>
            <a:ext cx="6720840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210737-D731-4ED9-8D08-A238C71D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188" y="450792"/>
            <a:ext cx="41715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81" r="15504"/>
          <a:stretch/>
        </p:blipFill>
        <p:spPr>
          <a:xfrm rot="43200000">
            <a:off x="7798182" y="684680"/>
            <a:ext cx="3697956" cy="5482657"/>
          </a:xfrm>
          <a:prstGeom prst="rect">
            <a:avLst/>
          </a:prstGeom>
        </p:spPr>
      </p:pic>
      <p:pic>
        <p:nvPicPr>
          <p:cNvPr id="5" name="Picture 4" descr="A person walking a path with text above&#10;&#10;Description automatically generated">
            <a:extLst>
              <a:ext uri="{FF2B5EF4-FFF2-40B4-BE49-F238E27FC236}">
                <a16:creationId xmlns:a16="http://schemas.microsoft.com/office/drawing/2014/main" id="{BDFEDC2D-208C-60C0-93A8-6EF572328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30" y="2201695"/>
            <a:ext cx="4618548" cy="35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54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332509"/>
            <a:ext cx="6193423" cy="6048287"/>
          </a:xfrm>
        </p:spPr>
        <p:txBody>
          <a:bodyPr>
            <a:normAutofit fontScale="92500" lnSpcReduction="20000"/>
          </a:bodyPr>
          <a:lstStyle/>
          <a:p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down menus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 c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ând există mai multe opțiuni, NU când sunt doar două variante – se pot alege alte soluții (butoane, slidere, etc).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Sortare după o anumită logică (alfabetic, numeric, etc.)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Pentru liste foarte lungi: filtrare/căutare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Pot fi utile în cazul aplicațiilor mobile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Recomandări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909" y="3090399"/>
            <a:ext cx="2909454" cy="3170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4492D-D717-14F2-A417-18948535D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023" y="2006096"/>
            <a:ext cx="3281723" cy="30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0710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332509"/>
            <a:ext cx="6193423" cy="6048287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Anularea acțiunilor anterioare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undo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Ohnosecond</a:t>
            </a:r>
            <a:endParaRPr lang="ro-RO" i="1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Recomandat să existe posibilitatea de a renunța la anumite acțiuni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errare humanum est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Senzație a utilizatorului – control asupra sistemului / produsului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Amplasare pe un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banner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toast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intră într-o categorie mai largă, a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notificărilor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Scară în funcție de conținutul acțiunii și de gravitatea unei potențiale greșeli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047" y="4645492"/>
            <a:ext cx="4245432" cy="154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A9C49B-76D8-4E9B-B430-D1ADF40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8A5712-2FE0-4DD4-BDC6-099EA37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48E5503-E0F8-4B94-81A3-B1FA57623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4F896-85E7-4403-9E37-1B004731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0E47-9053-E71C-5124-2448208D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13920"/>
            <a:ext cx="3707530" cy="5318848"/>
          </a:xfrm>
        </p:spPr>
        <p:txBody>
          <a:bodyPr>
            <a:normAutofit fontScale="90000"/>
          </a:bodyPr>
          <a:lstStyle/>
          <a:p>
            <a: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</a:t>
            </a: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8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8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D186-B2D0-CDB2-490B-61BC1AAA8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11886" y="332509"/>
            <a:ext cx="6193423" cy="6048287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Adaptare / optimizări pentru aplicații mobile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Constrângeri / facilități (adaptări)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Sisteme de navigare / control, componente de interfață – utilizare a stilului nativ al OS. Ghid ptr dezvoltare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Butoane: legea lui Fitts, 44-48px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Completarea formularelor (mutare automată la câmpul următor, formularele lungi: partiționate în secțiuni)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Formatul și dimensiunile paginilor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responsiv, utilizarea șabloanelor)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Derulare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scroll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verticală / orizontală (aceasta este de evitat)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Recomandări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None/>
            </a:pPr>
            <a:endParaRPr lang="en-GB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B8DA7B-337B-481E-39E7-4F45A97AF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310" y="1663427"/>
            <a:ext cx="2294189" cy="47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8736C-1C11-8E25-5693-3039D6DB2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8060" y="1810327"/>
            <a:ext cx="4625792" cy="2844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524065" y="1042190"/>
            <a:ext cx="60706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Infinite scroll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 pentru conținut de tip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newsfeed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 este adecvat pentru liste finite (mesaje, produse, etc.)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indicație că mai există conținut de încărcat (eventual cu o pictogramă specifică)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discutabil: când/unde/cum să se termine/ să se reia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infinite scroll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(de la început/unde a rămas utilizatorul)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alte dezavantaje (nu este accesibil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footer-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 paginii,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scroll bar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nu mai este relevant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utilizatorul trebuie să dețină controlul asupra poziției în pagina respectivă și dacă iese din conținutul de tip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newsfeed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339982"/>
      </p:ext>
    </p:extLst>
  </p:cSld>
  <p:clrMapOvr>
    <a:masterClrMapping/>
  </p:clrMapOvr>
  <p:transition spd="slow">
    <p:wheel spokes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256216" y="1380511"/>
            <a:ext cx="621174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Conținut de tip </a:t>
            </a:r>
            <a:r>
              <a:rPr kumimoji="0" lang="ro-RO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newsfeed</a:t>
            </a:r>
            <a:endParaRPr kumimoji="0" lang="ro-RO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indicat ca un conținut de tip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newsfeed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(de fapt orice listă) să aibă link către fiecare item</a:t>
            </a: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util: revenire la punctul de pornire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să nu fie reîncărcat în timpul utilizării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utilizatorul să aibă opțiunea de reîncărcare (manuală) în timpul utilizării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B11CB6-26A5-098C-7E79-36ED3124B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180" y="2050715"/>
            <a:ext cx="5331568" cy="158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524065" y="1042190"/>
            <a:ext cx="62117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Paginație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cazul în care conținutul are un început/un mijloc/un final este recomandată utilizarea paginației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avantaje: (i) intuitivă, orientată către scop, (ii) control, se cunoaște poziția la orice moment, se poate reveni, etc., (iii) sunt clare începutul/mijlocul/finalul, (iv)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footer-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 devine accesibil,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scroll bar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redevine relevant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dacă este un număr mare de pagini pot fi adăgate criterii suplimentare de căutare /sortare /filtrare (aspect cognitiv)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accesibilitate: pagina curentă/ anterioară/următoare, pagini învecinate, prima/ultima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 descr="A blue and white squares with a number&#10;&#10;Description automatically generated">
            <a:extLst>
              <a:ext uri="{FF2B5EF4-FFF2-40B4-BE49-F238E27FC236}">
                <a16:creationId xmlns:a16="http://schemas.microsoft.com/office/drawing/2014/main" id="{03028C7D-C5F2-28F6-4728-E054B4A30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596" y="3285137"/>
            <a:ext cx="5239385" cy="523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AECE9-5B56-48D2-F249-88E008745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653" y="2345367"/>
            <a:ext cx="20669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5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524065" y="1042190"/>
            <a:ext cx="621174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Acceptarea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cookies</a:t>
            </a:r>
            <a:endParaRPr kumimoji="0" lang="ro-RO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legate direct de experiența de utilizare și de interacțiunea cu utilizatorul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aspecte istorice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EU ePrivacy Directive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etc.)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 ale utilizatorilor: (i) acceptă tot, (ii) resping tot, eventual nu vizitează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-ul, (iii) personalizează ce acceptă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soluții: fie fără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cookies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marketing, fie două opțiuni simple -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fie acceptate / respinse imediat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cookies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opționale -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 un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</a:t>
            </a: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recomandat ca utilizatorii să nu fie obligați să își configureze singuri pas cu pas opțiunile 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finalitate: să nu fie întârziat accesul la conținut în mod inutil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9D212-6520-5CE0-878C-C7BA7B764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781" y="1354588"/>
            <a:ext cx="5607841" cy="50138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513EA80-EA3A-6B91-75E5-EDACEAF11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021" y="1863418"/>
            <a:ext cx="3821301" cy="38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347773" y="776725"/>
            <a:ext cx="63754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Empty states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arată utilizatorilor proiecte, albume, teme, sarcini de lucru - un utilizator nou nu a creat încă nimic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dacă spațiul de lucru este lipsit de conținut: experiența de utilizare are de pierdut - pot fi incluse text, indicații, eventual grafică, pictograme, eventual aspecte specifice (de exemplu, pe o pagină de profil pot fi incluse CV, fotografie, etc.)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utilizatorii începători pot fi fi ghidați/orientați prin intermediul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empty states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pot fi ajutați să înțeleagă așteptările/necesitățile în raport cu aplicația 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eventual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to Actions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ideal: o singură dată vizibile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07A4D-109B-F821-D01A-F5EF2BD9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1" y="1952231"/>
            <a:ext cx="5151326" cy="26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9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21" y="321367"/>
            <a:ext cx="10024288" cy="7208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4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con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ținut (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2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2A94A-0481-521E-3EB4-9E75519A989F}"/>
              </a:ext>
            </a:extLst>
          </p:cNvPr>
          <p:cNvSpPr txBox="1"/>
          <p:nvPr/>
        </p:nvSpPr>
        <p:spPr>
          <a:xfrm>
            <a:off x="369215" y="1095294"/>
            <a:ext cx="62117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started 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unele aplicații prezintă, la fiecare utilizare, sugestiile de tip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started 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tutorialul inițial să poată fi sărit cu un singur pas / să poată fi accesat rapid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să se poată reveni cu ușurință la tutorialul inițial / la meniul de ajutor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util ca utilizatorul să știe ce se găsește în tutorial / recomandările să fie respinse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dacă sunt respectate convențiile standard, nu este necesar să fie explicat absolut fiecare pas al interfeței de utilizare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Tesler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’s law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for any system there is a certain amount of complexity that cannot be reduced</a:t>
            </a:r>
            <a:endParaRPr kumimoji="0" lang="ro-R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7583087-A789-7847-C455-62BBD8B59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24" y="1042190"/>
            <a:ext cx="4149566" cy="222176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E0C63AA-4B2A-CD50-9F38-B519BBC55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23" y="3263951"/>
            <a:ext cx="4131317" cy="221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536" y="31345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meniuri de tip </a:t>
            </a:r>
            <a:r>
              <a:rPr kumimoji="0" lang="ro-RO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hambuger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 standard în domeniu pentru telefoane mobile/tablete - legate de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 responsiv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dezbateri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(articolul indicat este din 2016, o serie de considerații și-au pierdut relevanța în timp?) (i) încetinesc descoperirea conținutului nou, (ii) cresc durata finalizării unei acțiuni, (iii) sarcinile (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tasks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par mai dificile, (iv) se pierde localizarea în cadrul conținutului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soluții alternative: (i) navigare în partea inferioară (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 navigation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(ii) navigare cu file/în partea superioară (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tabbed navigation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(iii) soluții de tip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breadcrumbs</a:t>
            </a: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dacă este strict necesar, poate fi utilizat acest element de navigare (eventual etichetat ca atare), dar NU pentru o aplicație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desktop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 descr="A screenshot of a cellphone&#10;&#10;Description automatically generated">
            <a:extLst>
              <a:ext uri="{FF2B5EF4-FFF2-40B4-BE49-F238E27FC236}">
                <a16:creationId xmlns:a16="http://schemas.microsoft.com/office/drawing/2014/main" id="{4B3CA6FF-C56D-E914-5F78-52055ABAB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06" y="2400298"/>
            <a:ext cx="2147894" cy="44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24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en-GB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6"/>
            <a:ext cx="10671797" cy="4297570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ță: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Grant -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 Second Edition: Actionable Solutions for Product Design Success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Principiile enumerate: punct de plecare. Pot fi găsite argumente pro și contra. O decizie poate fi luată în funcție de experiență / situații concrete / evoluția standardelor.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“Developing the primary skills of empathy and objectivity is essential for anyone to be great at UX.  […] walk a mile in their shoes […] ” </a:t>
            </a:r>
            <a:endParaRPr lang="ro-RO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categorii pot fi luate în considerare? Ce pot viza aceste principii?</a:t>
            </a:r>
          </a:p>
        </p:txBody>
      </p:sp>
    </p:spTree>
    <p:extLst>
      <p:ext uri="{BB962C8B-B14F-4D97-AF65-F5344CB8AC3E}">
        <p14:creationId xmlns:p14="http://schemas.microsoft.com/office/powerpoint/2010/main" val="15475572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6" y="33250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Organizarea meniurilor / subsecțiuni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aspect cognitiv: câți itemi poate reține o persoană pe termen scurt? - G. Miller –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magical number seven, plus or minus two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există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srgbClr val="F21213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argumente pro și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contra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utilizării acestei reguli în dezvoltarea unei soluții de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posibilă abordare este structurarea folosind subsecțiuni (există soluții privind interfața de utilizare - meniuri navigare,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down menus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liste de categorii, etc.)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6BE53-62DD-28E3-85DC-BC8925F3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842" y="2423677"/>
            <a:ext cx="2023999" cy="1895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85AD6-2F22-DFAB-C4E2-D820F1027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842" y="4376643"/>
            <a:ext cx="3955407" cy="1797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FD6D2-32B1-17AB-A44C-039BFDD6762D}"/>
              </a:ext>
            </a:extLst>
          </p:cNvPr>
          <p:cNvSpPr txBox="1"/>
          <p:nvPr/>
        </p:nvSpPr>
        <p:spPr>
          <a:xfrm>
            <a:off x="8505060" y="6222949"/>
            <a:ext cx="31371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W. Grant, </a:t>
            </a:r>
            <a:r>
              <a:rPr kumimoji="0" lang="ro-RO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25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6" y="33250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Repetarea itemilor în partea de subsol (</a:t>
            </a:r>
            <a:r>
              <a:rPr kumimoji="0" lang="ro-RO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footer</a:t>
            </a: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 diferite pentru aplicații mobile / aplicații desktop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soluții: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 to top, breadcrumb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eventual 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funcție de căutare în partea de subsol 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6B5A0-FE12-5582-8DC3-C3EDC7E0D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02" y="2377254"/>
            <a:ext cx="4043870" cy="2167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A40D2C-3543-749A-AF54-EF8500767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702" y="4617627"/>
            <a:ext cx="4043870" cy="21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3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6" y="33250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Link-</a:t>
            </a:r>
            <a:r>
              <a:rPr kumimoji="0" lang="en-GB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uri</a:t>
            </a:r>
            <a:endParaRPr kumimoji="0" lang="ro-RO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”Make your links look like links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don’t make non-links look like links” 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tendi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nță de a abandona o serie de principii (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-urile să fie vizibile doar când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mouse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 este deasupra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link-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 -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hover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maximizarea accesibilității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culori diferite pentru stări diferite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 opinii despre caracteristici ale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link-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urilor</a:t>
            </a:r>
            <a:endParaRPr kumimoji="0" lang="ro-R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3DC88-4AE9-47A9-7F34-0B3A3AF98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054" y="3324298"/>
            <a:ext cx="4175595" cy="2365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01AFA-0DC1-003C-2B2B-E4CEF1C84EEF}"/>
              </a:ext>
            </a:extLst>
          </p:cNvPr>
          <p:cNvSpPr txBox="1"/>
          <p:nvPr/>
        </p:nvSpPr>
        <p:spPr>
          <a:xfrm>
            <a:off x="7003473" y="6056847"/>
            <a:ext cx="61375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https://www.ou.edu/class/webstudy/n4/old/N_Copying_a_Link.htm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1F1DB-9716-57F5-D23E-A5C27F54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84" y="3699860"/>
            <a:ext cx="6170905" cy="2575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30511B-2A3D-8771-D472-92D0AADAC4AC}"/>
              </a:ext>
            </a:extLst>
          </p:cNvPr>
          <p:cNvSpPr txBox="1"/>
          <p:nvPr/>
        </p:nvSpPr>
        <p:spPr>
          <a:xfrm>
            <a:off x="1791855" y="6333846"/>
            <a:ext cx="6613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https://en.wikipedia.org/wiki/Hyperlink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38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6" y="332509"/>
            <a:ext cx="3443002" cy="5754183"/>
          </a:xfrm>
        </p:spPr>
        <p:txBody>
          <a:bodyPr>
            <a:normAutofit/>
          </a:bodyPr>
          <a:lstStyle/>
          <a:p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sz="4300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300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4300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5F0B9-FEB9-6C1C-F8B0-5208233C0CB4}"/>
              </a:ext>
            </a:extLst>
          </p:cNvPr>
          <p:cNvSpPr txBox="1"/>
          <p:nvPr/>
        </p:nvSpPr>
        <p:spPr>
          <a:xfrm>
            <a:off x="508000" y="535709"/>
            <a:ext cx="681427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o-RO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Setări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grupate pe categorii într-un mod accesibil / conceptual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valorile implicite (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să fie bine structurate, setările avansate să fie la un alt nivel de accesibilitate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identificarea caracteristicilor avansate – pe baza studiilor de caz și a discuțiilor cu utilizatori reali (tehnici de tip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card sorting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tree testing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o-R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abordarea (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framework-</a:t>
            </a:r>
            <a:r>
              <a:rPr kumimoji="0" lang="ro-R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ul) </a:t>
            </a:r>
            <a:r>
              <a:rPr kumimoji="0" lang="ro-RO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jobs to be done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EDEEF-D87B-A7C8-B1B6-F732D7DEB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20" y="3502474"/>
            <a:ext cx="6180264" cy="219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FA067-7C88-A199-7512-55F9ADC8D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462" y="5108830"/>
            <a:ext cx="2360574" cy="1749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272FFB-48D0-F9B4-0041-6C629789FE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2723" y="2599459"/>
            <a:ext cx="2269277" cy="42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en-GB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Principii de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979054"/>
            <a:ext cx="10671797" cy="4627419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tipografice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typography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control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conținut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navigare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Pictograme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iconography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Formulare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Progres, notificări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.....</a:t>
            </a:r>
          </a:p>
        </p:txBody>
      </p:sp>
    </p:spTree>
    <p:extLst>
      <p:ext uri="{BB962C8B-B14F-4D97-AF65-F5344CB8AC3E}">
        <p14:creationId xmlns:p14="http://schemas.microsoft.com/office/powerpoint/2010/main" val="93269483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FBF38550-9B8A-A913-C85A-AE4C510AC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t="10886" b="6989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586A9-A95A-AFDB-0B74-27AC0D8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tipografice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BBE4-1818-A678-DF03-9D90CB7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4707" cy="3311189"/>
          </a:xfrm>
        </p:spPr>
        <p:txBody>
          <a:bodyPr>
            <a:normAutofit/>
          </a:bodyPr>
          <a:lstStyle/>
          <a:p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familii de fonturi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typefaces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diferență între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typeface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maximum două familii de fonturi: una pentru titluri/rubrici -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headings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una pentru textul propriu-zis (prea multe fonturi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zgomot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vizual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“)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pentru a accentua – italic, dimensiuni diferite în cadrul aceleiași familii de fonturi</a:t>
            </a:r>
          </a:p>
          <a:p>
            <a:pPr marL="457200" lvl="1" indent="0">
              <a:buNone/>
            </a:pPr>
            <a:endParaRPr lang="ro-RO" sz="1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0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FBF38550-9B8A-A913-C85A-AE4C510AC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t="10886" b="6989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586A9-A95A-AFDB-0B74-27AC0D8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tipografice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BBE4-1818-A678-DF03-9D90CB7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4707" cy="3311189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Folosirea familiilor de fonturi existente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fonturi personalizate: titluri, rubrici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fonturile personalizate pot întârzia încărcarea paginii sau pot conduce la 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probleme</a:t>
            </a: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randare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Font Stack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familii de font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sans serif vs. serif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ro-RO" i="1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opinii</a:t>
            </a:r>
            <a:endParaRPr lang="ro-RO" cap="none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13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FBF38550-9B8A-A913-C85A-AE4C510AC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t="10886" b="6989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13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586A9-A95A-AFDB-0B74-27AC0D8A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tipografice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BBE4-1818-A678-DF03-9D90CB7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4707" cy="3311189"/>
          </a:xfrm>
        </p:spPr>
        <p:txBody>
          <a:bodyPr>
            <a:normAutofit/>
          </a:bodyPr>
          <a:lstStyle/>
          <a:p>
            <a:r>
              <a:rPr lang="ro-RO" cap="none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Dimensiunea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tipul fontului – relevantă pentru ierarhie.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Pot fi sugerate elementele cele mai relevante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Diferențierea informației, indicată importanța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Recomandat: două, maxim trei dimensiuni / tipuri 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2D8F004-744B-20E9-5ED9-BB5D0623F7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540159"/>
                  </p:ext>
                </p:extLst>
              </p:nvPr>
            </p:nvGraphicFramePr>
            <p:xfrm>
              <a:off x="6234545" y="3733797"/>
              <a:ext cx="609600" cy="342900"/>
            </p:xfrm>
            <a:graphic>
              <a:graphicData uri="http://schemas.microsoft.com/office/powerpoint/2016/slidezoom">
                <pslz:sldZm>
                  <pslz:sldZmObj sldId="369" cId="822959452">
                    <pslz:zmPr id="{17E58BE2-53A9-4555-B809-54DFF20DA59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" cy="3429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2D8F004-744B-20E9-5ED9-BB5D0623F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34545" y="3733797"/>
                <a:ext cx="609600" cy="3429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71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FCDDB2-1364-4C31-DD5D-F2E83A0A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295275"/>
            <a:ext cx="7609542" cy="1495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ACE78-23B3-3A8B-85CB-A7F3275EB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07" y="3009765"/>
            <a:ext cx="4043722" cy="1541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C09D8-F24D-24E8-CAD5-34A5105BA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329" y="3934249"/>
            <a:ext cx="4148183" cy="1541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39613-892E-BE41-EE26-E984F0425C9C}"/>
              </a:ext>
            </a:extLst>
          </p:cNvPr>
          <p:cNvSpPr txBox="1"/>
          <p:nvPr/>
        </p:nvSpPr>
        <p:spPr>
          <a:xfrm>
            <a:off x="2573488" y="4550957"/>
            <a:ext cx="394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W. Grant, </a:t>
            </a:r>
            <a:r>
              <a:rPr lang="ro-RO" sz="1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101 UX principles</a:t>
            </a:r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9594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7BBC4-CE34-6A87-3F43-C0CB1C2D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544581"/>
            <a:ext cx="9858375" cy="4830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C32C21-4D23-7692-9FC7-67949CEDC044}"/>
              </a:ext>
            </a:extLst>
          </p:cNvPr>
          <p:cNvSpPr txBox="1"/>
          <p:nvPr/>
        </p:nvSpPr>
        <p:spPr>
          <a:xfrm>
            <a:off x="2602922" y="5816228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https://alistapart.com/articles</a:t>
            </a:r>
            <a:r>
              <a:rPr lang="ro-RO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7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58A5A0AE86014F80A5241FB0D7200D" ma:contentTypeVersion="4" ma:contentTypeDescription="Create a new document." ma:contentTypeScope="" ma:versionID="94078ee7c356570673608688e36ee0e8">
  <xsd:schema xmlns:xsd="http://www.w3.org/2001/XMLSchema" xmlns:xs="http://www.w3.org/2001/XMLSchema" xmlns:p="http://schemas.microsoft.com/office/2006/metadata/properties" xmlns:ns2="af6d7299-1f0f-48d7-b719-72d3a846a03e" targetNamespace="http://schemas.microsoft.com/office/2006/metadata/properties" ma:root="true" ma:fieldsID="092b47e0705d357d8dc07ca94bda197d" ns2:_="">
    <xsd:import namespace="af6d7299-1f0f-48d7-b719-72d3a846a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d7299-1f0f-48d7-b719-72d3a846a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D3B456-CD7A-4A63-A85B-258A18E09943}"/>
</file>

<file path=customXml/itemProps2.xml><?xml version="1.0" encoding="utf-8"?>
<ds:datastoreItem xmlns:ds="http://schemas.openxmlformats.org/officeDocument/2006/customXml" ds:itemID="{61F25EC5-9D46-443B-A1C5-1F7DD031FB5E}"/>
</file>

<file path=customXml/itemProps3.xml><?xml version="1.0" encoding="utf-8"?>
<ds:datastoreItem xmlns:ds="http://schemas.openxmlformats.org/officeDocument/2006/customXml" ds:itemID="{8ADBB998-47EF-48E4-8D32-6E9F60F5EAA6}"/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6905</TotalTime>
  <Words>2204</Words>
  <Application>Microsoft Office PowerPoint</Application>
  <PresentationFormat>Widescreen</PresentationFormat>
  <Paragraphs>230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 ExtraBold</vt:lpstr>
      <vt:lpstr>Arial</vt:lpstr>
      <vt:lpstr>Arial Rounded MT Bold</vt:lpstr>
      <vt:lpstr>Calibri</vt:lpstr>
      <vt:lpstr>Courier New</vt:lpstr>
      <vt:lpstr>Impact</vt:lpstr>
      <vt:lpstr>Tahoma</vt:lpstr>
      <vt:lpstr>Main Event</vt:lpstr>
      <vt:lpstr>Experiența de utilizare și interacțiunea cu utilizatorul UX/UI Design</vt:lpstr>
      <vt:lpstr>6. PRINCIPII DE DESIGN</vt:lpstr>
      <vt:lpstr>Principii de design</vt:lpstr>
      <vt:lpstr>Principii de design</vt:lpstr>
      <vt:lpstr>Elemente tipografice</vt:lpstr>
      <vt:lpstr>Elemente tipografice</vt:lpstr>
      <vt:lpstr>Elemente tipografice</vt:lpstr>
      <vt:lpstr>PowerPoint Presentation</vt:lpstr>
      <vt:lpstr>PowerPoint Presentation</vt:lpstr>
      <vt:lpstr>Elemente tipografice</vt:lpstr>
      <vt:lpstr>Elemente de control       </vt:lpstr>
      <vt:lpstr>Elemente de control       </vt:lpstr>
      <vt:lpstr>Elemente de control       </vt:lpstr>
      <vt:lpstr>PowerPoint Presentation</vt:lpstr>
      <vt:lpstr>Elemente de control       </vt:lpstr>
      <vt:lpstr>Elemente de control       </vt:lpstr>
      <vt:lpstr>Elemente de control       </vt:lpstr>
      <vt:lpstr>Elemente de control       </vt:lpstr>
      <vt:lpstr>Elemente de control       </vt:lpstr>
      <vt:lpstr>Elemente de control       </vt:lpstr>
      <vt:lpstr>Elemente de control       </vt:lpstr>
      <vt:lpstr>Elemente de control       </vt:lpstr>
      <vt:lpstr>Elemente de conținut (contents)</vt:lpstr>
      <vt:lpstr>Elemente de conținut (contents)</vt:lpstr>
      <vt:lpstr>Elemente de conținut (contents)</vt:lpstr>
      <vt:lpstr>Elemente de conținut (contents)</vt:lpstr>
      <vt:lpstr>Elemente de conținut (contents)</vt:lpstr>
      <vt:lpstr>Elemente de conținut (contents)</vt:lpstr>
      <vt:lpstr>Elemente de navigare (navigation)      </vt:lpstr>
      <vt:lpstr>Elemente de navigare (navigation)      </vt:lpstr>
      <vt:lpstr>Elemente de navigare (navigation)      </vt:lpstr>
      <vt:lpstr>Elemente de navigare (navigation)      </vt:lpstr>
      <vt:lpstr>Elemente de navigare (navigation)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467</cp:revision>
  <dcterms:created xsi:type="dcterms:W3CDTF">2023-02-16T13:01:46Z</dcterms:created>
  <dcterms:modified xsi:type="dcterms:W3CDTF">2025-04-08T06:59:01Z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0x010100F158A5A0AE86014F80A5241FB0D7200D</vt:lpwstr>
  </property>
</Properties>
</file>